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12192000"/>
  <p:notesSz cx="6858000" cy="9144000"/>
  <p:embeddedFontLs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7.xml"/><Relationship Id="rId22" Type="http://schemas.openxmlformats.org/officeDocument/2006/relationships/font" Target="fonts/Roboto-italic.fntdata"/><Relationship Id="rId10" Type="http://schemas.openxmlformats.org/officeDocument/2006/relationships/slide" Target="slides/slide6.xml"/><Relationship Id="rId21" Type="http://schemas.openxmlformats.org/officeDocument/2006/relationships/font" Target="fonts/Roboto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89f1b53b1a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1/ fo</a:t>
            </a:r>
            <a:r>
              <a:rPr lang="en-GB"/>
              <a:t>rmalisation of the ingestion workflow - identification of sources, analysis, mapping between data models, adaptation of our data model &amp; ingestion pipeline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2/ re-</a:t>
            </a:r>
            <a:r>
              <a:rPr lang="en-GB"/>
              <a:t>equilibrate</a:t>
            </a:r>
            <a:r>
              <a:rPr lang="en-GB"/>
              <a:t> disciplines coverage. More content for a better linkage between items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3/ in the same time, we’ll also introduce community contributions (implementation of the curation/edition components such as editorial dashbord or edit form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vocabs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89f1b53b1a_0_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8aa830880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8aa830880a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aa830880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8aa830880a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8aa830880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8aa830880a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9f1b53b1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1/ discovery - digital aspects of their work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2/ EOSC - avoiding duplication of efforts for service providers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g89f1b53b1a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a042ccdf3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Not an authoritative catalogue - quality of content ensured by peers &amp; community</a:t>
            </a:r>
            <a:endParaRPr/>
          </a:p>
        </p:txBody>
      </p:sp>
      <p:sp>
        <p:nvSpPr>
          <p:cNvPr id="89" name="Google Shape;89;g8a042ccdf3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89f1b53b1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SSHOC project jan 2019 - april 2022</a:t>
            </a:r>
            <a:endParaRPr/>
          </a:p>
        </p:txBody>
      </p:sp>
      <p:sp>
        <p:nvSpPr>
          <p:cNvPr id="95" name="Google Shape;95;g89f1b53b1a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89f1b53b1a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89f1b53b1a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89f1b53b1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89f1b53b1a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89f1b53b1a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89f1b53b1a_0_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gif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gif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gif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1" Type="http://schemas.openxmlformats.org/officeDocument/2006/relationships/image" Target="../media/image14.png"/><Relationship Id="rId10" Type="http://schemas.openxmlformats.org/officeDocument/2006/relationships/image" Target="../media/image15.png"/><Relationship Id="rId13" Type="http://schemas.openxmlformats.org/officeDocument/2006/relationships/image" Target="../media/image18.png"/><Relationship Id="rId1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Relationship Id="rId5" Type="http://schemas.openxmlformats.org/officeDocument/2006/relationships/image" Target="../media/image8.png"/><Relationship Id="rId6" Type="http://schemas.openxmlformats.org/officeDocument/2006/relationships/image" Target="../media/image12.png"/><Relationship Id="rId7" Type="http://schemas.openxmlformats.org/officeDocument/2006/relationships/image" Target="../media/image9.png"/><Relationship Id="rId8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ctrTitle"/>
          </p:nvPr>
        </p:nvSpPr>
        <p:spPr>
          <a:xfrm>
            <a:off x="442176" y="457649"/>
            <a:ext cx="7645757" cy="1384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442176" y="1966421"/>
            <a:ext cx="7645757" cy="1452920"/>
          </a:xfrm>
          <a:prstGeom prst="rect">
            <a:avLst/>
          </a:prstGeom>
          <a:solidFill>
            <a:srgbClr val="F2F2F2">
              <a:alpha val="42745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2"/>
          <p:cNvCxnSpPr/>
          <p:nvPr/>
        </p:nvCxnSpPr>
        <p:spPr>
          <a:xfrm>
            <a:off x="442176" y="1841679"/>
            <a:ext cx="764575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94855" y="365125"/>
            <a:ext cx="10958945" cy="1386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Google Shape;18;p3"/>
          <p:cNvSpPr txBox="1"/>
          <p:nvPr>
            <p:ph idx="1" type="body"/>
          </p:nvPr>
        </p:nvSpPr>
        <p:spPr>
          <a:xfrm>
            <a:off x="394854" y="1835456"/>
            <a:ext cx="1095894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slide Blue">
  <p:cSld name="2_Title slide Blu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/>
          <p:nvPr/>
        </p:nvSpPr>
        <p:spPr>
          <a:xfrm>
            <a:off x="-31173" y="-1"/>
            <a:ext cx="12233564" cy="6858001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1C436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5"/>
          <p:cNvPicPr preferRelativeResize="0"/>
          <p:nvPr/>
        </p:nvPicPr>
        <p:blipFill rotWithShape="1">
          <a:blip r:embed="rId2">
            <a:alphaModFix amt="12000"/>
          </a:blip>
          <a:srcRect b="44338" l="37376" r="43120" t="33744"/>
          <a:stretch/>
        </p:blipFill>
        <p:spPr>
          <a:xfrm>
            <a:off x="7803468" y="0"/>
            <a:ext cx="4398923" cy="288036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/>
          <p:nvPr/>
        </p:nvSpPr>
        <p:spPr>
          <a:xfrm>
            <a:off x="436833" y="6558892"/>
            <a:ext cx="8753583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This project is funded from the EU Horizon 2020 Research and Innovation Programme (2014-2020) under Grant Agreement No. XXXXXX</a:t>
            </a:r>
            <a:endParaRPr sz="9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7440" y="6546011"/>
            <a:ext cx="319392" cy="214026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5"/>
          <p:cNvSpPr txBox="1"/>
          <p:nvPr>
            <p:ph type="ctrTitle"/>
          </p:nvPr>
        </p:nvSpPr>
        <p:spPr>
          <a:xfrm>
            <a:off x="442176" y="457649"/>
            <a:ext cx="7645757" cy="13815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" name="Google Shape;26;p5"/>
          <p:cNvSpPr txBox="1"/>
          <p:nvPr>
            <p:ph idx="1" type="subTitle"/>
          </p:nvPr>
        </p:nvSpPr>
        <p:spPr>
          <a:xfrm>
            <a:off x="442176" y="1966421"/>
            <a:ext cx="7645757" cy="1452920"/>
          </a:xfrm>
          <a:prstGeom prst="rect">
            <a:avLst/>
          </a:prstGeom>
          <a:solidFill>
            <a:srgbClr val="F2F2F2">
              <a:alpha val="42745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D5A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AD5A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27" name="Google Shape;27;p5"/>
          <p:cNvCxnSpPr/>
          <p:nvPr/>
        </p:nvCxnSpPr>
        <p:spPr>
          <a:xfrm>
            <a:off x="442176" y="1841679"/>
            <a:ext cx="7645757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General Blue">
  <p:cSld name="2_General Blu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>
            <a:off x="-41564" y="0"/>
            <a:ext cx="12233564" cy="6858001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1C436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p6"/>
          <p:cNvPicPr preferRelativeResize="0"/>
          <p:nvPr/>
        </p:nvPicPr>
        <p:blipFill rotWithShape="1">
          <a:blip r:embed="rId2">
            <a:alphaModFix amt="12000"/>
          </a:blip>
          <a:srcRect b="44338" l="37376" r="43120" t="33744"/>
          <a:stretch/>
        </p:blipFill>
        <p:spPr>
          <a:xfrm>
            <a:off x="7803468" y="0"/>
            <a:ext cx="4398923" cy="288036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6"/>
          <p:cNvSpPr txBox="1"/>
          <p:nvPr/>
        </p:nvSpPr>
        <p:spPr>
          <a:xfrm>
            <a:off x="436833" y="6558892"/>
            <a:ext cx="8753583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This project is funded from the EU Horizon 2020 Research and Innovation Programme (2014-2020) under Grant Agreement No. XXXXXX</a:t>
            </a:r>
            <a:endParaRPr sz="9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" name="Google Shape;3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7440" y="6546011"/>
            <a:ext cx="319392" cy="214026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/>
          <p:nvPr/>
        </p:nvSpPr>
        <p:spPr>
          <a:xfrm>
            <a:off x="703117" y="584427"/>
            <a:ext cx="10515600" cy="1386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0" lang="en-GB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Click to edit Master title style</a:t>
            </a:r>
            <a:endParaRPr/>
          </a:p>
        </p:txBody>
      </p:sp>
      <p:sp>
        <p:nvSpPr>
          <p:cNvPr id="34" name="Google Shape;34;p6"/>
          <p:cNvSpPr txBox="1"/>
          <p:nvPr>
            <p:ph idx="1" type="body"/>
          </p:nvPr>
        </p:nvSpPr>
        <p:spPr>
          <a:xfrm>
            <a:off x="817418" y="178836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Blank Blue">
  <p:cSld name="3_Blank Blu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-31173" y="-1"/>
            <a:ext cx="12233564" cy="6858001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1C436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" name="Google Shape;37;p7"/>
          <p:cNvPicPr preferRelativeResize="0"/>
          <p:nvPr/>
        </p:nvPicPr>
        <p:blipFill rotWithShape="1">
          <a:blip r:embed="rId2">
            <a:alphaModFix amt="12000"/>
          </a:blip>
          <a:srcRect b="44338" l="37376" r="43120" t="33744"/>
          <a:stretch/>
        </p:blipFill>
        <p:spPr>
          <a:xfrm>
            <a:off x="7803468" y="0"/>
            <a:ext cx="4398923" cy="288036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7"/>
          <p:cNvSpPr txBox="1"/>
          <p:nvPr/>
        </p:nvSpPr>
        <p:spPr>
          <a:xfrm>
            <a:off x="436833" y="6558892"/>
            <a:ext cx="8753583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This project is funded from the EU Horizon 2020 Research and Innovation Programme (2014-2020) under Grant Agreement No. XXXXXX</a:t>
            </a:r>
            <a:endParaRPr sz="9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7440" y="6546011"/>
            <a:ext cx="319392" cy="21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eneral 2">
  <p:cSld name="General 2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/>
          <p:nvPr>
            <p:ph idx="2" type="pic"/>
          </p:nvPr>
        </p:nvSpPr>
        <p:spPr>
          <a:xfrm>
            <a:off x="8538694" y="149783"/>
            <a:ext cx="3432287" cy="2870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8"/>
          <p:cNvSpPr/>
          <p:nvPr>
            <p:ph idx="3" type="pic"/>
          </p:nvPr>
        </p:nvSpPr>
        <p:spPr>
          <a:xfrm>
            <a:off x="8538694" y="3161293"/>
            <a:ext cx="3432287" cy="26470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142745" y="149782"/>
            <a:ext cx="8267161" cy="628321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inal slide">
  <p:cSld name="Final slid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122656" y="103033"/>
            <a:ext cx="7895389" cy="2318199"/>
          </a:xfrm>
          <a:prstGeom prst="rect">
            <a:avLst/>
          </a:prstGeom>
          <a:solidFill>
            <a:schemeClr val="lt2">
              <a:alpha val="1568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9"/>
          <p:cNvSpPr/>
          <p:nvPr/>
        </p:nvSpPr>
        <p:spPr>
          <a:xfrm>
            <a:off x="122655" y="2482998"/>
            <a:ext cx="7895388" cy="3944933"/>
          </a:xfrm>
          <a:prstGeom prst="rect">
            <a:avLst/>
          </a:prstGeom>
          <a:solidFill>
            <a:schemeClr val="accent1">
              <a:alpha val="1568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Final slide">
  <p:cSld name="1_Final slide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/>
          <p:nvPr/>
        </p:nvSpPr>
        <p:spPr>
          <a:xfrm>
            <a:off x="122656" y="103033"/>
            <a:ext cx="7895389" cy="2318199"/>
          </a:xfrm>
          <a:prstGeom prst="rect">
            <a:avLst/>
          </a:prstGeom>
          <a:solidFill>
            <a:schemeClr val="lt2">
              <a:alpha val="1568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0"/>
          <p:cNvSpPr/>
          <p:nvPr/>
        </p:nvSpPr>
        <p:spPr>
          <a:xfrm>
            <a:off x="122654" y="2482998"/>
            <a:ext cx="2742767" cy="3944933"/>
          </a:xfrm>
          <a:prstGeom prst="rect">
            <a:avLst/>
          </a:prstGeom>
          <a:solidFill>
            <a:schemeClr val="accent1">
              <a:alpha val="1568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0"/>
          <p:cNvSpPr txBox="1"/>
          <p:nvPr/>
        </p:nvSpPr>
        <p:spPr>
          <a:xfrm>
            <a:off x="117625" y="889357"/>
            <a:ext cx="790042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Graphics</a:t>
            </a:r>
            <a:endParaRPr/>
          </a:p>
        </p:txBody>
      </p:sp>
      <p:pic>
        <p:nvPicPr>
          <p:cNvPr id="51" name="Google Shape;51;p10"/>
          <p:cNvPicPr preferRelativeResize="0"/>
          <p:nvPr/>
        </p:nvPicPr>
        <p:blipFill rotWithShape="1">
          <a:blip r:embed="rId2">
            <a:alphaModFix/>
          </a:blip>
          <a:srcRect b="66249" l="18396" r="70802" t="22949"/>
          <a:stretch/>
        </p:blipFill>
        <p:spPr>
          <a:xfrm>
            <a:off x="508646" y="5335718"/>
            <a:ext cx="764327" cy="764327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2" name="Google Shape;52;p10"/>
          <p:cNvPicPr preferRelativeResize="0"/>
          <p:nvPr/>
        </p:nvPicPr>
        <p:blipFill rotWithShape="1">
          <a:blip r:embed="rId2">
            <a:alphaModFix/>
          </a:blip>
          <a:srcRect b="66249" l="31485" r="57712" t="22949"/>
          <a:stretch/>
        </p:blipFill>
        <p:spPr>
          <a:xfrm>
            <a:off x="1854541" y="5335718"/>
            <a:ext cx="764327" cy="764327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3" name="Google Shape;5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0580" y="4134893"/>
            <a:ext cx="819915" cy="819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0580" y="2947885"/>
            <a:ext cx="782392" cy="80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66619" y="2877119"/>
            <a:ext cx="1189064" cy="1105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40948" y="4284711"/>
            <a:ext cx="840405" cy="70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244633" y="2877119"/>
            <a:ext cx="816379" cy="83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186136" y="4242793"/>
            <a:ext cx="1076038" cy="698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953453" y="2811312"/>
            <a:ext cx="1104900" cy="104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002376" y="5098925"/>
            <a:ext cx="1371600" cy="12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373976" y="3994025"/>
            <a:ext cx="124460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4440222" y="2724721"/>
            <a:ext cx="1270000" cy="11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0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5786175" y="4134893"/>
            <a:ext cx="157480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6.xml"/><Relationship Id="rId10" Type="http://schemas.openxmlformats.org/officeDocument/2006/relationships/slideLayout" Target="../slideLayouts/slideLayout5.xml"/><Relationship Id="rId13" Type="http://schemas.openxmlformats.org/officeDocument/2006/relationships/slideLayout" Target="../slideLayouts/slideLayout8.xml"/><Relationship Id="rId12" Type="http://schemas.openxmlformats.org/officeDocument/2006/relationships/slideLayout" Target="../slideLayouts/slideLayout7.xml"/><Relationship Id="rId1" Type="http://schemas.openxmlformats.org/officeDocument/2006/relationships/image" Target="../media/image1.gif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Layout" Target="../slideLayouts/slideLayout4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/>
        </p:nvSpPr>
        <p:spPr>
          <a:xfrm>
            <a:off x="436832" y="6529205"/>
            <a:ext cx="8753583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9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This project is funded from the EU Horizon 2020 Research and Innovation Programme (2014-2020) under Grant Agreement No. 823782</a:t>
            </a:r>
            <a:endParaRPr sz="9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7440" y="6546011"/>
            <a:ext cx="319392" cy="214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;p1"/>
          <p:cNvPicPr preferRelativeResize="0"/>
          <p:nvPr/>
        </p:nvPicPr>
        <p:blipFill rotWithShape="1">
          <a:blip r:embed="rId2">
            <a:alphaModFix/>
          </a:blip>
          <a:srcRect b="44338" l="37377" r="35941" t="21827"/>
          <a:stretch/>
        </p:blipFill>
        <p:spPr>
          <a:xfrm>
            <a:off x="11017873" y="5887048"/>
            <a:ext cx="1286627" cy="925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1"/>
          <p:cNvPicPr preferRelativeResize="0"/>
          <p:nvPr/>
        </p:nvPicPr>
        <p:blipFill rotWithShape="1">
          <a:blip r:embed="rId3">
            <a:alphaModFix/>
          </a:blip>
          <a:srcRect b="21709" l="0" r="0" t="0"/>
          <a:stretch/>
        </p:blipFill>
        <p:spPr>
          <a:xfrm>
            <a:off x="9735458" y="6214087"/>
            <a:ext cx="1411207" cy="344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 rotWithShape="1">
          <a:blip r:embed="rId4">
            <a:alphaModFix/>
          </a:blip>
          <a:srcRect b="13683" l="982" r="1788" t="16420"/>
          <a:stretch/>
        </p:blipFill>
        <p:spPr>
          <a:xfrm>
            <a:off x="9741898" y="6611550"/>
            <a:ext cx="1406007" cy="81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"/>
          <p:cNvPicPr preferRelativeResize="0"/>
          <p:nvPr/>
        </p:nvPicPr>
        <p:blipFill rotWithShape="1">
          <a:blip r:embed="rId5">
            <a:alphaModFix amt="7000"/>
          </a:blip>
          <a:srcRect b="44338" l="37377" r="43412" t="33818"/>
          <a:stretch/>
        </p:blipFill>
        <p:spPr>
          <a:xfrm>
            <a:off x="7758451" y="0"/>
            <a:ext cx="4433549" cy="2861220"/>
          </a:xfrm>
          <a:prstGeom prst="rect">
            <a:avLst/>
          </a:prstGeom>
          <a:noFill/>
          <a:ln>
            <a:noFill/>
          </a:ln>
          <a:effectLst>
            <a:outerShdw blurRad="50800" sx="92000" rotWithShape="0" algn="ctr" dir="12360000" dist="76200" sy="92000">
              <a:schemeClr val="lt2"/>
            </a:outerShdw>
          </a:effectLst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6"/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tapor.ca" TargetMode="External"/><Relationship Id="rId4" Type="http://schemas.openxmlformats.org/officeDocument/2006/relationships/hyperlink" Target="http://ssk.huma-num.fr/#/" TargetMode="External"/><Relationship Id="rId5" Type="http://schemas.openxmlformats.org/officeDocument/2006/relationships/hyperlink" Target="https://programminghistorian.org/" TargetMode="External"/><Relationship Id="rId6" Type="http://schemas.openxmlformats.org/officeDocument/2006/relationships/hyperlink" Target="https://www.sshopencloud.eu/news/ssh-open-marketplace-whats-it-you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sshopencloud.eu/" TargetMode="External"/><Relationship Id="rId4" Type="http://schemas.openxmlformats.org/officeDocument/2006/relationships/hyperlink" Target="https://www.sshopencloud.eu/form/ssh-open-marketplace-join-community-testers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22.png"/><Relationship Id="rId6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5" Type="http://schemas.openxmlformats.org/officeDocument/2006/relationships/image" Target="../media/image24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3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2.png"/><Relationship Id="rId4" Type="http://schemas.openxmlformats.org/officeDocument/2006/relationships/hyperlink" Target="https://zenodo.org/record/3547649" TargetMode="External"/><Relationship Id="rId5" Type="http://schemas.openxmlformats.org/officeDocument/2006/relationships/image" Target="../media/image34.png"/><Relationship Id="rId6" Type="http://schemas.openxmlformats.org/officeDocument/2006/relationships/image" Target="../media/image33.png"/><Relationship Id="rId7" Type="http://schemas.openxmlformats.org/officeDocument/2006/relationships/image" Target="../media/image3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sshopencloud.eu/news/ssh-open-marketplace-meet-our-testers" TargetMode="External"/><Relationship Id="rId4" Type="http://schemas.openxmlformats.org/officeDocument/2006/relationships/hyperlink" Target="https://www.sshopencloud.eu/" TargetMode="External"/><Relationship Id="rId5" Type="http://schemas.openxmlformats.org/officeDocument/2006/relationships/hyperlink" Target="https://www.dariah.eu/2020/06/11/ssh-open-marketplace-public-consultation-for-the-dariah-community/" TargetMode="External"/><Relationship Id="rId6" Type="http://schemas.openxmlformats.org/officeDocument/2006/relationships/hyperlink" Target="https://twitter.com/i/events/1272830135524372480" TargetMode="External"/><Relationship Id="rId7" Type="http://schemas.openxmlformats.org/officeDocument/2006/relationships/hyperlink" Target="http://bit.do/mpssh-testers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type="ctrTitle"/>
          </p:nvPr>
        </p:nvSpPr>
        <p:spPr>
          <a:xfrm>
            <a:off x="442176" y="457649"/>
            <a:ext cx="7645757" cy="1384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</a:pPr>
            <a:r>
              <a:rPr lang="en-GB"/>
              <a:t>What is the SSH Open Marketplace?</a:t>
            </a:r>
            <a:endParaRPr/>
          </a:p>
        </p:txBody>
      </p:sp>
      <p:sp>
        <p:nvSpPr>
          <p:cNvPr id="69" name="Google Shape;69;p11"/>
          <p:cNvSpPr txBox="1"/>
          <p:nvPr>
            <p:ph idx="1" type="subTitle"/>
          </p:nvPr>
        </p:nvSpPr>
        <p:spPr>
          <a:xfrm>
            <a:off x="442176" y="1966421"/>
            <a:ext cx="7645757" cy="1452920"/>
          </a:xfrm>
          <a:prstGeom prst="rect">
            <a:avLst/>
          </a:prstGeom>
          <a:solidFill>
            <a:srgbClr val="F2F2F2">
              <a:alpha val="42745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en-GB"/>
              <a:t>(and what it is not)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70" name="Google Shape;70;p11"/>
          <p:cNvSpPr/>
          <p:nvPr/>
        </p:nvSpPr>
        <p:spPr>
          <a:xfrm>
            <a:off x="3235575" y="3474575"/>
            <a:ext cx="4852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1A486F"/>
                </a:solidFill>
              </a:rPr>
              <a:t>Laure </a:t>
            </a:r>
            <a:r>
              <a:rPr lang="en-GB" sz="1800">
                <a:solidFill>
                  <a:srgbClr val="1A486F"/>
                </a:solidFill>
              </a:rPr>
              <a:t>Barbot</a:t>
            </a:r>
            <a:r>
              <a:rPr lang="en-GB" sz="1800">
                <a:solidFill>
                  <a:srgbClr val="1A486F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800">
                <a:solidFill>
                  <a:srgbClr val="1A486F"/>
                </a:solidFill>
              </a:rPr>
              <a:t>EU project officer</a:t>
            </a:r>
            <a:r>
              <a:rPr lang="en-GB" sz="1800">
                <a:solidFill>
                  <a:srgbClr val="1A486F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800">
                <a:solidFill>
                  <a:srgbClr val="1A486F"/>
                </a:solidFill>
              </a:rPr>
              <a:t>DARIAH-EU</a:t>
            </a:r>
            <a:endParaRPr/>
          </a:p>
        </p:txBody>
      </p:sp>
      <p:sp>
        <p:nvSpPr>
          <p:cNvPr id="71" name="Google Shape;71;p11"/>
          <p:cNvSpPr/>
          <p:nvPr/>
        </p:nvSpPr>
        <p:spPr>
          <a:xfrm>
            <a:off x="442151" y="3954825"/>
            <a:ext cx="76458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D4720E"/>
                </a:solidFill>
              </a:rPr>
              <a:t>ICTeSSH Conference</a:t>
            </a:r>
            <a:endParaRPr b="1" sz="1800">
              <a:solidFill>
                <a:srgbClr val="D4720E"/>
              </a:solidFill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D4720E"/>
                </a:solidFill>
              </a:rPr>
              <a:t>Agile development of the SSH Open Marketplace: User Workshop</a:t>
            </a:r>
            <a:endParaRPr b="1" sz="1800">
              <a:solidFill>
                <a:srgbClr val="D4720E"/>
              </a:solidFill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1A486F"/>
                </a:solidFill>
              </a:rPr>
              <a:t>30 June 2020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 drawing of a face&#10;&#10;Description automatically generated" id="72" name="Google Shape;7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943" y="6133337"/>
            <a:ext cx="1021588" cy="3511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type="title"/>
          </p:nvPr>
        </p:nvSpPr>
        <p:spPr>
          <a:xfrm>
            <a:off x="394855" y="365125"/>
            <a:ext cx="10959000" cy="13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Content &amp; curation </a:t>
            </a:r>
            <a:endParaRPr/>
          </a:p>
        </p:txBody>
      </p:sp>
      <p:sp>
        <p:nvSpPr>
          <p:cNvPr id="143" name="Google Shape;143;p20"/>
          <p:cNvSpPr txBox="1"/>
          <p:nvPr>
            <p:ph idx="1" type="body"/>
          </p:nvPr>
        </p:nvSpPr>
        <p:spPr>
          <a:xfrm>
            <a:off x="394854" y="1835456"/>
            <a:ext cx="109590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Initial onboarding phase: 3 major Digital Humanities sources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TAPoR -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tapor.ca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Standardization Survival Kit -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ssk.huma-num.fr</a:t>
            </a:r>
            <a:r>
              <a:rPr lang="en-GB"/>
              <a:t> 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Programming Historian - </a:t>
            </a:r>
            <a:r>
              <a:rPr lang="en-GB" u="sng">
                <a:solidFill>
                  <a:schemeClr val="hlink"/>
                </a:solidFill>
                <a:hlinkClick r:id="rId5"/>
              </a:rPr>
              <a:t>programminghistorian.org</a:t>
            </a:r>
            <a:r>
              <a:rPr lang="en-GB"/>
              <a:t>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Extended population phase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Community curation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Read our </a:t>
            </a:r>
            <a:r>
              <a:rPr lang="en-GB" u="sng">
                <a:solidFill>
                  <a:schemeClr val="hlink"/>
                </a:solidFill>
                <a:hlinkClick r:id="rId6"/>
              </a:rPr>
              <a:t>blog post</a:t>
            </a:r>
            <a:r>
              <a:rPr lang="en-GB"/>
              <a:t> for more details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394855" y="365125"/>
            <a:ext cx="10959000" cy="13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Sustainability for the SSH Open Marketplace </a:t>
            </a:r>
            <a:r>
              <a:rPr lang="en-GB"/>
              <a:t> </a:t>
            </a:r>
            <a:endParaRPr/>
          </a:p>
        </p:txBody>
      </p:sp>
      <p:sp>
        <p:nvSpPr>
          <p:cNvPr id="149" name="Google Shape;149;p21"/>
          <p:cNvSpPr txBox="1"/>
          <p:nvPr>
            <p:ph idx="1" type="body"/>
          </p:nvPr>
        </p:nvSpPr>
        <p:spPr>
          <a:xfrm>
            <a:off x="394854" y="1835456"/>
            <a:ext cx="109590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Shared governance model 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5 ERICs agreed to contribute to the SSH Open Marketplace sustainability for a first period of one year after the SSHOC project (May 2022–2023)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Community management 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Continuous curation as a challenge 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Building on existing networks, fostering new ones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Community features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>
            <p:ph type="title"/>
          </p:nvPr>
        </p:nvSpPr>
        <p:spPr>
          <a:xfrm>
            <a:off x="394855" y="365125"/>
            <a:ext cx="10959000" cy="13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Meet the team</a:t>
            </a:r>
            <a:r>
              <a:rPr lang="en-GB"/>
              <a:t>  </a:t>
            </a:r>
            <a:endParaRPr/>
          </a:p>
        </p:txBody>
      </p:sp>
      <p:sp>
        <p:nvSpPr>
          <p:cNvPr id="155" name="Google Shape;155;p22"/>
          <p:cNvSpPr txBox="1"/>
          <p:nvPr>
            <p:ph idx="1" type="body"/>
          </p:nvPr>
        </p:nvSpPr>
        <p:spPr>
          <a:xfrm>
            <a:off x="394850" y="976699"/>
            <a:ext cx="10959000" cy="53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457200" rtl="0" algn="l">
              <a:spcBef>
                <a:spcPts val="100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CESSDA ERIC: Carsten Thiel 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CLARIN ERIC: Dieter van Uytvanck, Alexander König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DARIAH ERIC: Frank Fischer, Yoann Moranville, Laure Barbot, Eliza Papaki, Erzsébet Toth-Czifra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PSNC: Tomasz Parkoła, Michał Kozak, Justyna Wytrążek, Ola Nowak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OEAW: Matej Durco, Stefan Probst, Klaus Illmayer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UGOE: Philipp Wieder, Stefan Buddenbohm, Joseph Dung, Raisa Barthauer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TRUST-IT: Marieke Willems, Leonardo Marino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SWC: Martin Kaltenböck, Sotiris Karampatakis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CNRS: Nicolas Larrousse, Clara Petitfils, Suzanne Dumouchel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CNR: Cesare Concordia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GB" sz="2500"/>
              <a:t>FORTH: Chryssoula Bekiari, Athina Kritsotaki</a:t>
            </a:r>
            <a:endParaRPr sz="25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b="1" lang="en-GB" sz="2600"/>
              <a:t>First testers/contributors</a:t>
            </a:r>
            <a:r>
              <a:rPr lang="en-GB" sz="2600"/>
              <a:t>: Agnieszka Szulińska, Vanessa Hannesschläger, Maurizio Toscano, Kasia Karpinska…..</a:t>
            </a:r>
            <a:endParaRPr sz="2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title"/>
          </p:nvPr>
        </p:nvSpPr>
        <p:spPr>
          <a:xfrm>
            <a:off x="394855" y="365125"/>
            <a:ext cx="10959000" cy="13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How to get involved?</a:t>
            </a:r>
            <a:endParaRPr/>
          </a:p>
        </p:txBody>
      </p:sp>
      <p:sp>
        <p:nvSpPr>
          <p:cNvPr id="161" name="Google Shape;161;p23"/>
          <p:cNvSpPr txBox="1"/>
          <p:nvPr>
            <p:ph idx="1" type="body"/>
          </p:nvPr>
        </p:nvSpPr>
        <p:spPr>
          <a:xfrm>
            <a:off x="394854" y="1835456"/>
            <a:ext cx="109590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June 2020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Provide your feedback on basic features -&gt; SSHOC Consultation Platform (soon available on the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SSHOC website</a:t>
            </a:r>
            <a:r>
              <a:rPr lang="en-GB"/>
              <a:t>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Become a tester -&gt;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register as a tester</a:t>
            </a:r>
            <a:r>
              <a:rPr lang="en-GB"/>
              <a:t> and get involved in next events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December 2020, you’ll be able to contribute directly to the SSH Open Marketplace content (creation &amp; enrichment)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No date has been set up yet, but an editorial team (moderators’ role) will be created soon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/>
          <p:nvPr>
            <p:ph type="title"/>
          </p:nvPr>
        </p:nvSpPr>
        <p:spPr>
          <a:xfrm>
            <a:off x="124692" y="134406"/>
            <a:ext cx="8302336" cy="3740727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Thank you for your attention!</a:t>
            </a:r>
            <a:endParaRPr/>
          </a:p>
        </p:txBody>
      </p:sp>
      <p:sp>
        <p:nvSpPr>
          <p:cNvPr id="167" name="Google Shape;167;p24"/>
          <p:cNvSpPr/>
          <p:nvPr/>
        </p:nvSpPr>
        <p:spPr>
          <a:xfrm>
            <a:off x="124692" y="3955202"/>
            <a:ext cx="8302336" cy="2476771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0732" y="4771705"/>
            <a:ext cx="665019" cy="685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0733" y="5646396"/>
            <a:ext cx="659102" cy="659102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/>
          <p:nvPr/>
        </p:nvSpPr>
        <p:spPr>
          <a:xfrm>
            <a:off x="1080652" y="4925159"/>
            <a:ext cx="328352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4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https://www.sshopencloud.eu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4"/>
          <p:cNvSpPr txBox="1"/>
          <p:nvPr/>
        </p:nvSpPr>
        <p:spPr>
          <a:xfrm>
            <a:off x="1086998" y="5773067"/>
            <a:ext cx="328352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info@sshopencloud.eu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12975" y="4859903"/>
            <a:ext cx="663242" cy="663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012975" y="5649196"/>
            <a:ext cx="663242" cy="663242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4"/>
          <p:cNvSpPr txBox="1"/>
          <p:nvPr/>
        </p:nvSpPr>
        <p:spPr>
          <a:xfrm>
            <a:off x="5660366" y="4976073"/>
            <a:ext cx="24510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None/>
            </a:pPr>
            <a:r>
              <a:rPr b="1" lang="en-GB" sz="1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@SSHOpenCloud</a:t>
            </a:r>
            <a:endParaRPr b="1" sz="1800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4"/>
          <p:cNvSpPr txBox="1"/>
          <p:nvPr/>
        </p:nvSpPr>
        <p:spPr>
          <a:xfrm>
            <a:off x="5676215" y="5766262"/>
            <a:ext cx="24351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None/>
            </a:pPr>
            <a:r>
              <a:rPr b="1" lang="en-GB" sz="1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/in/sshopencloud</a:t>
            </a:r>
            <a:endParaRPr b="1" sz="1800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4"/>
          <p:cNvSpPr/>
          <p:nvPr/>
        </p:nvSpPr>
        <p:spPr>
          <a:xfrm>
            <a:off x="330732" y="4115340"/>
            <a:ext cx="3433095" cy="47200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A4B86"/>
              </a:gs>
              <a:gs pos="48000">
                <a:srgbClr val="4875C5"/>
              </a:gs>
              <a:gs pos="100000">
                <a:srgbClr val="8DA9DB"/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4"/>
          <p:cNvSpPr txBox="1"/>
          <p:nvPr/>
        </p:nvSpPr>
        <p:spPr>
          <a:xfrm>
            <a:off x="686339" y="4115340"/>
            <a:ext cx="3283528" cy="437061"/>
          </a:xfrm>
          <a:prstGeom prst="rect">
            <a:avLst/>
          </a:prstGeom>
          <a:noFill/>
          <a:ln>
            <a:noFill/>
          </a:ln>
          <a:effectLst>
            <a:outerShdw blurRad="142875" rotWithShape="0" algn="r" dir="10920000" dist="38100">
              <a:srgbClr val="000000">
                <a:alpha val="4862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Join our community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bg>
      <p:bgPr>
        <a:solidFill>
          <a:schemeClr val="lt1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/>
          <p:nvPr/>
        </p:nvSpPr>
        <p:spPr>
          <a:xfrm>
            <a:off x="8702871" y="5710"/>
            <a:ext cx="3488391" cy="25547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5"/>
          <p:cNvSpPr/>
          <p:nvPr/>
        </p:nvSpPr>
        <p:spPr>
          <a:xfrm>
            <a:off x="9480617" y="5834462"/>
            <a:ext cx="2711383" cy="10235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5"/>
          <p:cNvSpPr/>
          <p:nvPr/>
        </p:nvSpPr>
        <p:spPr>
          <a:xfrm>
            <a:off x="19581" y="6436196"/>
            <a:ext cx="9301400" cy="4154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" name="Google Shape;185;p25"/>
          <p:cNvGrpSpPr/>
          <p:nvPr/>
        </p:nvGrpSpPr>
        <p:grpSpPr>
          <a:xfrm>
            <a:off x="19581" y="74462"/>
            <a:ext cx="12192000" cy="6653358"/>
            <a:chOff x="19581" y="82929"/>
            <a:chExt cx="12192000" cy="6653358"/>
          </a:xfrm>
        </p:grpSpPr>
        <p:sp>
          <p:nvSpPr>
            <p:cNvPr id="186" name="Google Shape;186;p25"/>
            <p:cNvSpPr txBox="1"/>
            <p:nvPr/>
          </p:nvSpPr>
          <p:spPr>
            <a:xfrm>
              <a:off x="3467979" y="3017124"/>
              <a:ext cx="3360493" cy="6450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b="1"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Duration: </a:t>
              </a:r>
              <a:r>
                <a:rPr b="1" lang="en-GB" sz="18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40 months </a:t>
              </a:r>
              <a:br>
                <a:rPr b="1" lang="en-GB" sz="18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GB"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(January 2019 – 30 April 2022)</a:t>
              </a:r>
              <a:endPara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7" name="Google Shape;187;p25"/>
            <p:cNvCxnSpPr/>
            <p:nvPr/>
          </p:nvCxnSpPr>
          <p:spPr>
            <a:xfrm flipH="1">
              <a:off x="7031020" y="2808092"/>
              <a:ext cx="6355" cy="1070863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88" name="Google Shape;188;p25"/>
            <p:cNvSpPr txBox="1"/>
            <p:nvPr/>
          </p:nvSpPr>
          <p:spPr>
            <a:xfrm>
              <a:off x="1047483" y="2029150"/>
              <a:ext cx="3090557" cy="13740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b="1"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Partners:</a:t>
              </a:r>
              <a:r>
                <a:rPr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b="1" lang="en-GB" sz="18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45 </a:t>
              </a:r>
              <a:br>
                <a:rPr lang="en-GB" sz="18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GB"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(20 beneficiaries + 25 LTPs)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None/>
              </a:pPr>
              <a:r>
                <a:rPr b="1"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SSH ESFRI Landmarks and Projects </a:t>
              </a:r>
              <a:br>
                <a:rPr b="1"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&amp; international SSH data infrastructures</a:t>
              </a:r>
              <a:endParaRPr/>
            </a:p>
          </p:txBody>
        </p:sp>
        <p:cxnSp>
          <p:nvCxnSpPr>
            <p:cNvPr id="189" name="Google Shape;189;p25"/>
            <p:cNvCxnSpPr/>
            <p:nvPr/>
          </p:nvCxnSpPr>
          <p:spPr>
            <a:xfrm>
              <a:off x="8933664" y="2308072"/>
              <a:ext cx="0" cy="1570883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0" name="Google Shape;190;p25"/>
            <p:cNvCxnSpPr/>
            <p:nvPr/>
          </p:nvCxnSpPr>
          <p:spPr>
            <a:xfrm>
              <a:off x="5106966" y="3575825"/>
              <a:ext cx="0" cy="30313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91" name="Google Shape;191;p25"/>
            <p:cNvSpPr txBox="1"/>
            <p:nvPr/>
          </p:nvSpPr>
          <p:spPr>
            <a:xfrm>
              <a:off x="5892234" y="2200601"/>
              <a:ext cx="2109894" cy="6450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b="1"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Project budget: </a:t>
              </a:r>
              <a:br>
                <a:rPr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GB" sz="16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€ 14,455,594.08</a:t>
              </a:r>
              <a:endParaRPr b="1" sz="1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25"/>
            <p:cNvSpPr txBox="1"/>
            <p:nvPr/>
          </p:nvSpPr>
          <p:spPr>
            <a:xfrm>
              <a:off x="8002128" y="1364128"/>
              <a:ext cx="3967843" cy="10391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b="1"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Type of action &amp; funding: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Arial"/>
                <a:buNone/>
              </a:pPr>
              <a:r>
                <a:rPr b="1" lang="en-GB" sz="16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Research and Innovation action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lang="en-GB"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(INFRAEOSC-04-2018) </a:t>
              </a:r>
              <a:endPara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25"/>
            <p:cNvSpPr/>
            <p:nvPr/>
          </p:nvSpPr>
          <p:spPr>
            <a:xfrm>
              <a:off x="19581" y="4143323"/>
              <a:ext cx="12192000" cy="894080"/>
            </a:xfrm>
            <a:prstGeom prst="rect">
              <a:avLst/>
            </a:prstGeom>
            <a:solidFill>
              <a:schemeClr val="accent1"/>
            </a:solidFill>
            <a:ln cap="flat" cmpd="sng" w="12700">
              <a:solidFill>
                <a:srgbClr val="1C436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25"/>
            <p:cNvSpPr/>
            <p:nvPr/>
          </p:nvSpPr>
          <p:spPr>
            <a:xfrm>
              <a:off x="736881" y="3958944"/>
              <a:ext cx="1169043" cy="1169043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0" scaled="0"/>
            </a:gradFill>
            <a:ln cap="rnd" cmpd="sng" w="130175">
              <a:solidFill>
                <a:srgbClr val="FFF9F3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0" sx="93000" rotWithShape="0" algn="ctr" dir="4980000" dist="190500" sy="93000">
                <a:srgbClr val="000000">
                  <a:alpha val="87843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25"/>
            <p:cNvSpPr/>
            <p:nvPr/>
          </p:nvSpPr>
          <p:spPr>
            <a:xfrm>
              <a:off x="2623223" y="3958944"/>
              <a:ext cx="1169043" cy="1169043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0" scaled="0"/>
            </a:gradFill>
            <a:ln cap="rnd" cmpd="sng" w="130175">
              <a:solidFill>
                <a:srgbClr val="FFF9F3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0" sx="93000" rotWithShape="0" algn="ctr" dir="4980000" dist="190500" sy="93000">
                <a:srgbClr val="000000">
                  <a:alpha val="87843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25"/>
            <p:cNvSpPr/>
            <p:nvPr/>
          </p:nvSpPr>
          <p:spPr>
            <a:xfrm>
              <a:off x="6428511" y="3958944"/>
              <a:ext cx="1169043" cy="1169043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0" scaled="0"/>
            </a:gradFill>
            <a:ln cap="rnd" cmpd="sng" w="130175">
              <a:solidFill>
                <a:srgbClr val="FFF9F3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0" sx="93000" rotWithShape="0" algn="ctr" dir="4980000" dist="190500" sy="93000">
                <a:srgbClr val="000000">
                  <a:alpha val="87843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25"/>
            <p:cNvSpPr/>
            <p:nvPr/>
          </p:nvSpPr>
          <p:spPr>
            <a:xfrm>
              <a:off x="4525867" y="3964727"/>
              <a:ext cx="1169043" cy="1169043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0" scaled="0"/>
            </a:gradFill>
            <a:ln cap="rnd" cmpd="sng" w="130175">
              <a:solidFill>
                <a:srgbClr val="FFF9F3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0" sx="93000" rotWithShape="0" algn="ctr" dir="4980000" dist="190500" sy="93000">
                <a:srgbClr val="000000">
                  <a:alpha val="87843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5"/>
            <p:cNvSpPr/>
            <p:nvPr/>
          </p:nvSpPr>
          <p:spPr>
            <a:xfrm>
              <a:off x="8331155" y="3958944"/>
              <a:ext cx="1169043" cy="1169043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0" scaled="0"/>
            </a:gradFill>
            <a:ln cap="rnd" cmpd="sng" w="130175">
              <a:solidFill>
                <a:srgbClr val="FFF9F3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0" sx="93000" rotWithShape="0" algn="ctr" dir="4980000" dist="190500" sy="93000">
                <a:srgbClr val="000000">
                  <a:alpha val="87843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25"/>
            <p:cNvSpPr/>
            <p:nvPr/>
          </p:nvSpPr>
          <p:spPr>
            <a:xfrm>
              <a:off x="10233799" y="3958944"/>
              <a:ext cx="1244719" cy="1169043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0" scaled="0"/>
            </a:gradFill>
            <a:ln cap="rnd" cmpd="sng" w="130175">
              <a:solidFill>
                <a:srgbClr val="FFF9F3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0" sx="93000" rotWithShape="0" algn="ctr" dir="4980000" dist="190500" sy="93000">
                <a:srgbClr val="000000">
                  <a:alpha val="87843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Document" id="200" name="Google Shape;200;p2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534256" y="4159811"/>
              <a:ext cx="786725" cy="7829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hildren" id="201" name="Google Shape;201;p2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766846" y="4112369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World" id="202" name="Google Shape;202;p2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398958" y="4089996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larm Clock" id="203" name="Google Shape;203;p2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666445" y="4098481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hecklist" id="204" name="Google Shape;204;p25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934300" y="4168579"/>
              <a:ext cx="774204" cy="77420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05" name="Google Shape;205;p25"/>
            <p:cNvCxnSpPr/>
            <p:nvPr/>
          </p:nvCxnSpPr>
          <p:spPr>
            <a:xfrm>
              <a:off x="3207744" y="3167668"/>
              <a:ext cx="0" cy="723318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6" name="Google Shape;206;p25"/>
            <p:cNvCxnSpPr/>
            <p:nvPr/>
          </p:nvCxnSpPr>
          <p:spPr>
            <a:xfrm>
              <a:off x="10874146" y="3285534"/>
              <a:ext cx="0" cy="560799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07" name="Google Shape;207;p25"/>
            <p:cNvSpPr txBox="1"/>
            <p:nvPr/>
          </p:nvSpPr>
          <p:spPr>
            <a:xfrm>
              <a:off x="9248968" y="2717815"/>
              <a:ext cx="2579006" cy="6450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b="1"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Project website: </a:t>
              </a:r>
              <a:r>
                <a:rPr b="1" lang="en-GB" sz="16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www.SSHopencloud.eu</a:t>
              </a:r>
              <a:endParaRPr b="1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08" name="Google Shape;208;p25"/>
            <p:cNvCxnSpPr/>
            <p:nvPr/>
          </p:nvCxnSpPr>
          <p:spPr>
            <a:xfrm>
              <a:off x="1321402" y="5189740"/>
              <a:ext cx="0" cy="202067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09" name="Google Shape;209;p25"/>
            <p:cNvSpPr txBox="1"/>
            <p:nvPr/>
          </p:nvSpPr>
          <p:spPr>
            <a:xfrm>
              <a:off x="679462" y="5436013"/>
              <a:ext cx="11033902" cy="13002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600"/>
                <a:buFont typeface="Arial"/>
                <a:buNone/>
              </a:pPr>
              <a:r>
                <a:rPr lang="en-GB" sz="16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Objectives:</a:t>
              </a:r>
              <a:endParaRPr/>
            </a:p>
            <a:p>
              <a:pPr indent="-156594" lvl="0" marL="156594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Char char="•"/>
              </a:pP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creating the social sciences and humanities </a:t>
              </a:r>
              <a:r>
                <a:rPr b="1"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(SSH) 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part of European Open Science Cloud </a:t>
              </a:r>
              <a:r>
                <a:rPr b="1"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(EOSC) </a:t>
              </a:r>
              <a:endParaRPr/>
            </a:p>
            <a:p>
              <a:pPr indent="-156594" lvl="0" marL="156594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Char char="•"/>
              </a:pP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maximising </a:t>
              </a:r>
              <a:r>
                <a:rPr b="1"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re-use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 through </a:t>
              </a:r>
              <a:r>
                <a:rPr b="1"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Open Science 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r>
                <a:rPr b="1"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 FAIR 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principles </a:t>
              </a:r>
              <a:r>
                <a:rPr lang="en-GB" sz="12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(standards, common catalogue, access control, semantic techniques, training)</a:t>
              </a:r>
              <a:endParaRPr/>
            </a:p>
            <a:p>
              <a:pPr indent="-156594" lvl="0" marL="156594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Char char="•"/>
              </a:pP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interconnecting existing and new infrastructures </a:t>
              </a:r>
              <a:r>
                <a:rPr lang="en-GB" sz="12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(clustered cloud infrastructure)</a:t>
              </a:r>
              <a:endParaRPr/>
            </a:p>
            <a:p>
              <a:pPr indent="-156594" lvl="0" marL="156594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Char char="•"/>
              </a:pP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establishing appropriate </a:t>
              </a:r>
              <a:r>
                <a:rPr b="1"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governance model 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for SSH-EOSC</a:t>
              </a:r>
              <a:endParaRPr sz="1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t/>
              </a: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https://lh6.googleusercontent.com/UzoYP7YtcqfaVaIJjrlJpuJKziRugeMOCcHcdw1m--SdP1IvtR7IGgQDO4eSQdvkhW6YjH0UQPN0IcvXD5fxtQJWU2hh-JyMht03X_KIVZDS2bCw1n1uVQBS9_nGGeVVJm0VnL3j" id="210" name="Google Shape;210;p2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403037" y="82929"/>
              <a:ext cx="4360836" cy="18122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1" name="Google Shape;211;p25"/>
            <p:cNvSpPr/>
            <p:nvPr/>
          </p:nvSpPr>
          <p:spPr>
            <a:xfrm>
              <a:off x="365073" y="422398"/>
              <a:ext cx="1138453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20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Project:</a:t>
              </a:r>
              <a:endParaRPr/>
            </a:p>
          </p:txBody>
        </p:sp>
        <p:pic>
          <p:nvPicPr>
            <p:cNvPr id="212" name="Google Shape;212;p25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7949929" y="380453"/>
              <a:ext cx="3175000" cy="901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" name="Google Shape;213;p25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6608851" y="4152362"/>
              <a:ext cx="857047" cy="8570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type="title"/>
          </p:nvPr>
        </p:nvSpPr>
        <p:spPr>
          <a:xfrm>
            <a:off x="394855" y="365125"/>
            <a:ext cx="10958945" cy="1386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The SSH Open Marketplace in 10 minutes</a:t>
            </a:r>
            <a:endParaRPr/>
          </a:p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>
            <a:off x="394854" y="1835456"/>
            <a:ext cx="1095894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Concept 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Timeline &amp; alpha release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Content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Sustainability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Involvement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type="title"/>
          </p:nvPr>
        </p:nvSpPr>
        <p:spPr>
          <a:xfrm>
            <a:off x="394855" y="365125"/>
            <a:ext cx="10959000" cy="13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The SSH Open Marketplace is...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5889577" y="1835450"/>
            <a:ext cx="5464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… a discovery portal for tools, services, datasets, research papers, training materials and workflows relevant to Social Sciences &amp; Humanities research communities.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...not a repository where you can host data.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...one of the access points for SSH resources in the EOSC context.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...not just another catalogue. 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5" name="Google Shape;8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7125" y="2072625"/>
            <a:ext cx="4358700" cy="2900517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 txBox="1"/>
          <p:nvPr/>
        </p:nvSpPr>
        <p:spPr>
          <a:xfrm>
            <a:off x="902875" y="5068475"/>
            <a:ext cx="41472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100"/>
              <a:t>Discovery by Nick Youngson CC BY-SA 3.0 ImageCreator</a:t>
            </a:r>
            <a:endParaRPr i="1"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394855" y="365125"/>
            <a:ext cx="10959000" cy="13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 Curation, Contextualisation &amp; Community</a:t>
            </a:r>
            <a:endParaRPr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394854" y="1835456"/>
            <a:ext cx="109590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Automatic ingest of </a:t>
            </a:r>
            <a:r>
              <a:rPr lang="en-GB"/>
              <a:t>metadata collected from various sources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Continuous curation by the editorial team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Creation of content supported by community-driven curation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Contextualisation and links between items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Build on </a:t>
            </a:r>
            <a:r>
              <a:rPr lang="en-GB"/>
              <a:t>SSH community</a:t>
            </a:r>
            <a:r>
              <a:rPr lang="en-GB"/>
              <a:t> needs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394850" y="365125"/>
            <a:ext cx="10959000" cy="6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Creation of the SSH Open Marketplace - timeline 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444377" y="3101842"/>
            <a:ext cx="11091600" cy="31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3">
            <a:alphaModFix/>
          </a:blip>
          <a:srcRect b="17156" l="0" r="0" t="0"/>
          <a:stretch/>
        </p:blipFill>
        <p:spPr>
          <a:xfrm>
            <a:off x="276700" y="1520999"/>
            <a:ext cx="3019116" cy="288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/>
        </p:nvSpPr>
        <p:spPr>
          <a:xfrm>
            <a:off x="8925598" y="5555051"/>
            <a:ext cx="20358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-GB" sz="1100">
                <a:solidFill>
                  <a:srgbClr val="31538F"/>
                </a:solidFill>
              </a:rPr>
              <a:t>B</a:t>
            </a:r>
            <a:r>
              <a:rPr b="1" i="0" lang="en-GB" sz="1100" u="none" cap="none" strike="noStrike">
                <a:solidFill>
                  <a:srgbClr val="31538F"/>
                </a:solidFill>
                <a:latin typeface="Arial"/>
                <a:ea typeface="Arial"/>
                <a:cs typeface="Arial"/>
                <a:sym typeface="Arial"/>
              </a:rPr>
              <a:t>eta &amp; public release</a:t>
            </a:r>
            <a:r>
              <a:rPr b="1" lang="en-GB" sz="1100">
                <a:solidFill>
                  <a:srgbClr val="31538F"/>
                </a:solidFill>
              </a:rPr>
              <a:t> </a:t>
            </a:r>
            <a:endParaRPr b="1" sz="1100">
              <a:solidFill>
                <a:srgbClr val="31538F"/>
              </a:solidFill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10640208" y="3326004"/>
            <a:ext cx="13959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en-GB" sz="1100" u="none" cap="none" strike="noStrike">
                <a:solidFill>
                  <a:srgbClr val="31538F"/>
                </a:solidFill>
                <a:latin typeface="Arial"/>
                <a:ea typeface="Arial"/>
                <a:cs typeface="Arial"/>
                <a:sym typeface="Arial"/>
              </a:rPr>
              <a:t>Final release </a:t>
            </a:r>
            <a:endParaRPr b="1" i="0" sz="1100" u="none" cap="none" strike="noStrike">
              <a:solidFill>
                <a:srgbClr val="31538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" name="Google Shape;102;p15"/>
          <p:cNvCxnSpPr/>
          <p:nvPr/>
        </p:nvCxnSpPr>
        <p:spPr>
          <a:xfrm>
            <a:off x="9943140" y="5259464"/>
            <a:ext cx="600" cy="220200"/>
          </a:xfrm>
          <a:prstGeom prst="straightConnector1">
            <a:avLst/>
          </a:prstGeom>
          <a:noFill/>
          <a:ln cap="flat" cmpd="sng" w="9525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3" name="Google Shape;103;p15"/>
          <p:cNvCxnSpPr/>
          <p:nvPr/>
        </p:nvCxnSpPr>
        <p:spPr>
          <a:xfrm>
            <a:off x="11335756" y="3759213"/>
            <a:ext cx="4500" cy="480900"/>
          </a:xfrm>
          <a:prstGeom prst="straightConnector1">
            <a:avLst/>
          </a:prstGeom>
          <a:noFill/>
          <a:ln cap="flat" cmpd="sng" w="9525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4" name="Google Shape;104;p15"/>
          <p:cNvSpPr/>
          <p:nvPr/>
        </p:nvSpPr>
        <p:spPr>
          <a:xfrm>
            <a:off x="873868" y="4717301"/>
            <a:ext cx="10476600" cy="78000"/>
          </a:xfrm>
          <a:prstGeom prst="rect">
            <a:avLst/>
          </a:prstGeom>
          <a:solidFill>
            <a:srgbClr val="006699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5"/>
          <p:cNvSpPr/>
          <p:nvPr/>
        </p:nvSpPr>
        <p:spPr>
          <a:xfrm>
            <a:off x="9441264" y="4228128"/>
            <a:ext cx="1004400" cy="956100"/>
          </a:xfrm>
          <a:prstGeom prst="ellipse">
            <a:avLst/>
          </a:prstGeom>
          <a:gradFill>
            <a:gsLst>
              <a:gs pos="0">
                <a:srgbClr val="FEF8F4"/>
              </a:gs>
              <a:gs pos="79000">
                <a:srgbClr val="FFAB40"/>
              </a:gs>
              <a:gs pos="99000">
                <a:srgbClr val="FFAB40"/>
              </a:gs>
              <a:gs pos="100000">
                <a:srgbClr val="FFFFFF"/>
              </a:gs>
            </a:gsLst>
            <a:lin ang="2700006" scaled="0"/>
          </a:gradFill>
          <a:ln cap="rnd" cmpd="sng" w="1905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0" sx="93000" rotWithShape="0" algn="ctr" dir="4980000" dist="190500" sy="93000">
              <a:srgbClr val="000000">
                <a:alpha val="8784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Dec 2020</a:t>
            </a:r>
            <a:endParaRPr sz="1100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5"/>
          <p:cNvSpPr/>
          <p:nvPr/>
        </p:nvSpPr>
        <p:spPr>
          <a:xfrm>
            <a:off x="10835803" y="4278353"/>
            <a:ext cx="1004400" cy="956100"/>
          </a:xfrm>
          <a:prstGeom prst="ellipse">
            <a:avLst/>
          </a:prstGeom>
          <a:gradFill>
            <a:gsLst>
              <a:gs pos="0">
                <a:srgbClr val="FEF8F4"/>
              </a:gs>
              <a:gs pos="79000">
                <a:srgbClr val="FFAB40"/>
              </a:gs>
              <a:gs pos="99000">
                <a:srgbClr val="FFAB40"/>
              </a:gs>
              <a:gs pos="100000">
                <a:srgbClr val="FFFFFF"/>
              </a:gs>
            </a:gsLst>
            <a:lin ang="2700006" scaled="0"/>
          </a:gradFill>
          <a:ln cap="rnd" cmpd="sng" w="1905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0" sx="93000" rotWithShape="0" algn="ctr" dir="4980000" dist="190500" sy="93000">
              <a:srgbClr val="000000">
                <a:alpha val="8784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Dec 2021</a:t>
            </a:r>
            <a:endParaRPr b="1" sz="1100">
              <a:solidFill>
                <a:srgbClr val="E0912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5"/>
          <p:cNvSpPr/>
          <p:nvPr/>
        </p:nvSpPr>
        <p:spPr>
          <a:xfrm>
            <a:off x="1992513" y="4280263"/>
            <a:ext cx="1004400" cy="956100"/>
          </a:xfrm>
          <a:prstGeom prst="ellipse">
            <a:avLst/>
          </a:prstGeom>
          <a:gradFill>
            <a:gsLst>
              <a:gs pos="0">
                <a:srgbClr val="FEF8F4"/>
              </a:gs>
              <a:gs pos="79000">
                <a:srgbClr val="FFAB40"/>
              </a:gs>
              <a:gs pos="99000">
                <a:srgbClr val="FFAB40"/>
              </a:gs>
              <a:gs pos="100000">
                <a:srgbClr val="FFFFFF"/>
              </a:gs>
            </a:gsLst>
            <a:lin ang="2698631" scaled="0"/>
          </a:gradFill>
          <a:ln cap="rnd" cmpd="sng" w="1905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0" sx="93000" rotWithShape="0" algn="ctr" dir="4980000" dist="190500" sy="93000">
              <a:srgbClr val="000000">
                <a:alpha val="8784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Sept 2019</a:t>
            </a:r>
            <a:endParaRPr b="1" i="0" sz="1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276716" y="1087781"/>
            <a:ext cx="30192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1" lang="en-GB" sz="1100">
                <a:solidFill>
                  <a:srgbClr val="6699CC"/>
                </a:solidFill>
              </a:rPr>
              <a:t>DOI: </a:t>
            </a:r>
            <a:r>
              <a:rPr b="1" lang="en-GB" sz="1100" u="sng">
                <a:solidFill>
                  <a:srgbClr val="0097A7"/>
                </a:solidFill>
                <a:hlinkClick r:id="rId4"/>
              </a:rPr>
              <a:t>10.5281/zenodo.3547649</a:t>
            </a:r>
            <a:endParaRPr b="1" sz="1100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99CC"/>
              </a:solidFill>
            </a:endParaRPr>
          </a:p>
        </p:txBody>
      </p:sp>
      <p:pic>
        <p:nvPicPr>
          <p:cNvPr id="109" name="Google Shape;109;p15"/>
          <p:cNvPicPr preferRelativeResize="0"/>
          <p:nvPr/>
        </p:nvPicPr>
        <p:blipFill rotWithShape="1">
          <a:blip r:embed="rId5">
            <a:alphaModFix/>
          </a:blip>
          <a:srcRect b="34730" l="30439" r="0" t="0"/>
          <a:stretch/>
        </p:blipFill>
        <p:spPr>
          <a:xfrm>
            <a:off x="6917450" y="2970334"/>
            <a:ext cx="2468054" cy="14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08524" y="1033225"/>
            <a:ext cx="3825755" cy="23810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1" name="Google Shape;111;p15"/>
          <p:cNvGrpSpPr/>
          <p:nvPr/>
        </p:nvGrpSpPr>
        <p:grpSpPr>
          <a:xfrm>
            <a:off x="4451674" y="4036389"/>
            <a:ext cx="3019176" cy="2310624"/>
            <a:chOff x="2262841" y="2833061"/>
            <a:chExt cx="2336100" cy="1920239"/>
          </a:xfrm>
        </p:grpSpPr>
        <p:cxnSp>
          <p:nvCxnSpPr>
            <p:cNvPr id="112" name="Google Shape;112;p15"/>
            <p:cNvCxnSpPr/>
            <p:nvPr/>
          </p:nvCxnSpPr>
          <p:spPr>
            <a:xfrm>
              <a:off x="3162527" y="3871974"/>
              <a:ext cx="600" cy="183000"/>
            </a:xfrm>
            <a:prstGeom prst="straightConnector1">
              <a:avLst/>
            </a:prstGeom>
            <a:noFill/>
            <a:ln cap="flat" cmpd="sng" w="952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13" name="Google Shape;113;p15"/>
            <p:cNvSpPr/>
            <p:nvPr/>
          </p:nvSpPr>
          <p:spPr>
            <a:xfrm>
              <a:off x="2679025" y="2833061"/>
              <a:ext cx="993900" cy="1113300"/>
            </a:xfrm>
            <a:prstGeom prst="ellipse">
              <a:avLst/>
            </a:prstGeom>
            <a:gradFill>
              <a:gsLst>
                <a:gs pos="0">
                  <a:srgbClr val="FEF8F4"/>
                </a:gs>
                <a:gs pos="79000">
                  <a:srgbClr val="FFAB40"/>
                </a:gs>
                <a:gs pos="99000">
                  <a:srgbClr val="FFAB40"/>
                </a:gs>
                <a:gs pos="100000">
                  <a:srgbClr val="FFFFFF"/>
                </a:gs>
              </a:gsLst>
              <a:lin ang="2698631" scaled="0"/>
            </a:gradFill>
            <a:ln cap="rnd" cmpd="sng" w="1905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0" sx="93000" rotWithShape="0" algn="ctr" dir="4980000" dist="190500" sy="93000">
                <a:srgbClr val="000000">
                  <a:alpha val="8784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solidFill>
                    <a:srgbClr val="212121"/>
                  </a:solidFill>
                  <a:latin typeface="Calibri"/>
                  <a:ea typeface="Calibri"/>
                  <a:cs typeface="Calibri"/>
                  <a:sym typeface="Calibri"/>
                </a:rPr>
                <a:t>June 2020</a:t>
              </a:r>
              <a:endParaRPr b="1" i="0" sz="1800" u="none" cap="none" strike="noStrik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15"/>
            <p:cNvSpPr txBox="1"/>
            <p:nvPr/>
          </p:nvSpPr>
          <p:spPr>
            <a:xfrm>
              <a:off x="2262841" y="4033300"/>
              <a:ext cx="23361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b="1" lang="en-GB" sz="1500">
                  <a:solidFill>
                    <a:srgbClr val="31538F"/>
                  </a:solidFill>
                </a:rPr>
                <a:t>Al</a:t>
              </a:r>
              <a:r>
                <a:rPr b="1" i="0" lang="en-GB" sz="1500" u="none" cap="none" strike="noStrike">
                  <a:solidFill>
                    <a:srgbClr val="31538F"/>
                  </a:solidFill>
                  <a:latin typeface="Arial"/>
                  <a:ea typeface="Arial"/>
                  <a:cs typeface="Arial"/>
                  <a:sym typeface="Arial"/>
                </a:rPr>
                <a:t>pha release</a:t>
              </a:r>
              <a:r>
                <a:rPr b="1" lang="en-GB" sz="1500">
                  <a:solidFill>
                    <a:srgbClr val="31538F"/>
                  </a:solidFill>
                </a:rPr>
                <a:t> - Marketplace </a:t>
              </a:r>
              <a:r>
                <a:rPr b="1" i="0" lang="en-GB" sz="1500" u="none" cap="none" strike="noStrike">
                  <a:solidFill>
                    <a:srgbClr val="31538F"/>
                  </a:solidFill>
                  <a:latin typeface="Arial"/>
                  <a:ea typeface="Arial"/>
                  <a:cs typeface="Arial"/>
                  <a:sym typeface="Arial"/>
                </a:rPr>
                <a:t>available for testers &amp; internal project review</a:t>
              </a:r>
              <a:endParaRPr sz="1500">
                <a:solidFill>
                  <a:srgbClr val="31538F"/>
                </a:solidFill>
              </a:endParaRPr>
            </a:p>
          </p:txBody>
        </p:sp>
      </p:grpSp>
      <p:pic>
        <p:nvPicPr>
          <p:cNvPr id="115" name="Google Shape;115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98328" y="2628041"/>
            <a:ext cx="3019125" cy="1289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/>
          <p:nvPr>
            <p:ph type="title"/>
          </p:nvPr>
        </p:nvSpPr>
        <p:spPr>
          <a:xfrm>
            <a:off x="394855" y="365125"/>
            <a:ext cx="10959000" cy="13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GB"/>
              <a:t>Alpha release of the SSH Open Marketplace in practice</a:t>
            </a:r>
            <a:endParaRPr/>
          </a:p>
        </p:txBody>
      </p:sp>
      <p:sp>
        <p:nvSpPr>
          <p:cNvPr id="121" name="Google Shape;121;p16"/>
          <p:cNvSpPr txBox="1"/>
          <p:nvPr>
            <p:ph idx="1" type="body"/>
          </p:nvPr>
        </p:nvSpPr>
        <p:spPr>
          <a:xfrm>
            <a:off x="394850" y="1751425"/>
            <a:ext cx="10959000" cy="46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Alpha version of the Marketplace accessible to testers for specific events </a:t>
            </a:r>
            <a:endParaRPr/>
          </a:p>
          <a:p>
            <a:pPr indent="-3810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register on the SSHOC website  </a:t>
            </a:r>
            <a:endParaRPr/>
          </a:p>
          <a:p>
            <a:pPr indent="-3810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first time today -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meet our 4 testers</a:t>
            </a:r>
            <a:r>
              <a:rPr lang="en-GB"/>
              <a:t>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Public Consultation on the </a:t>
            </a:r>
            <a:r>
              <a:rPr lang="en-GB">
                <a:uFill>
                  <a:noFill/>
                </a:uFill>
                <a:hlinkClick r:id="rId4"/>
              </a:rPr>
              <a:t>SSHOC website</a:t>
            </a:r>
            <a:r>
              <a:rPr lang="en-GB"/>
              <a:t> to collect feedback</a:t>
            </a:r>
            <a:endParaRPr/>
          </a:p>
          <a:p>
            <a:pPr indent="-3810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Available soon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A </a:t>
            </a:r>
            <a:r>
              <a:rPr lang="en-GB" u="sng">
                <a:solidFill>
                  <a:schemeClr val="hlink"/>
                </a:solidFill>
                <a:hlinkClick r:id="rId5"/>
              </a:rPr>
              <a:t>DARIAH webinar</a:t>
            </a:r>
            <a:r>
              <a:rPr lang="en-GB"/>
              <a:t> - 3rd of July - series of events between alpha and beta releases targeting specific communities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Twitter take-over last week: </a:t>
            </a:r>
            <a:r>
              <a:rPr lang="en-GB" sz="2600" u="sng">
                <a:solidFill>
                  <a:schemeClr val="hlink"/>
                </a:solidFill>
                <a:hlinkClick r:id="rId6"/>
              </a:rPr>
              <a:t>#SSHOpenMarketplace</a:t>
            </a:r>
            <a:endParaRPr sz="2600"/>
          </a:p>
        </p:txBody>
      </p:sp>
      <p:sp>
        <p:nvSpPr>
          <p:cNvPr id="122" name="Google Shape;122;p16"/>
          <p:cNvSpPr txBox="1"/>
          <p:nvPr/>
        </p:nvSpPr>
        <p:spPr>
          <a:xfrm>
            <a:off x="5991900" y="2386150"/>
            <a:ext cx="2951700" cy="530400"/>
          </a:xfrm>
          <a:prstGeom prst="rect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accent5"/>
                </a:solidFill>
                <a:uFill>
                  <a:noFill/>
                </a:uFill>
                <a:hlinkClick r:id="rId7"/>
              </a:rPr>
              <a:t>bit.do/mpssh-testers</a:t>
            </a:r>
            <a:endParaRPr sz="2400">
              <a:solidFill>
                <a:schemeClr val="accent5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825" y="382524"/>
            <a:ext cx="10816624" cy="537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74" y="140700"/>
            <a:ext cx="10197274" cy="575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25" y="0"/>
            <a:ext cx="10611524" cy="59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SHOC Theme">
  <a:themeElements>
    <a:clrScheme name="SSHO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75D89"/>
      </a:accent1>
      <a:accent2>
        <a:srgbClr val="F2983D"/>
      </a:accent2>
      <a:accent3>
        <a:srgbClr val="A5A5A5"/>
      </a:accent3>
      <a:accent4>
        <a:srgbClr val="FFC000"/>
      </a:accent4>
      <a:accent5>
        <a:srgbClr val="4190D2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